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4"/>
  </p:sldMasterIdLst>
  <p:notesMasterIdLst>
    <p:notesMasterId r:id="rId14"/>
  </p:notesMasterIdLst>
  <p:handoutMasterIdLst>
    <p:handoutMasterId r:id="rId15"/>
  </p:handoutMasterIdLst>
  <p:sldIdLst>
    <p:sldId id="257" r:id="rId5"/>
    <p:sldId id="258" r:id="rId6"/>
    <p:sldId id="259" r:id="rId7"/>
    <p:sldId id="260" r:id="rId8"/>
    <p:sldId id="261" r:id="rId9"/>
    <p:sldId id="262" r:id="rId10"/>
    <p:sldId id="263"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90" y="48"/>
      </p:cViewPr>
      <p:guideLst/>
    </p:cSldViewPr>
  </p:slideViewPr>
  <p:notesTextViewPr>
    <p:cViewPr>
      <p:scale>
        <a:sx n="1" d="1"/>
        <a:sy n="1" d="1"/>
      </p:scale>
      <p:origin x="0" y="0"/>
    </p:cViewPr>
  </p:notesTextViewPr>
  <p:notesViewPr>
    <p:cSldViewPr snapToGrid="0">
      <p:cViewPr varScale="1">
        <p:scale>
          <a:sx n="83" d="100"/>
          <a:sy n="83" d="100"/>
        </p:scale>
        <p:origin x="240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560B6B-963E-45AD-B18D-9DA3469D83C9}" type="datetimeFigureOut">
              <a:rPr lang="en-US" smtClean="0"/>
              <a:t>12/16/2023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9B61BEE-A6B4-49DE-8859-2A55F155C514}" type="slidenum">
              <a:rPr lang="en-US" smtClean="0"/>
              <a:t>‹#›</a:t>
            </a:fld>
            <a:endParaRPr lang="en-US"/>
          </a:p>
        </p:txBody>
      </p:sp>
    </p:spTree>
    <p:extLst>
      <p:ext uri="{BB962C8B-B14F-4D97-AF65-F5344CB8AC3E}">
        <p14:creationId xmlns:p14="http://schemas.microsoft.com/office/powerpoint/2010/main" val="3784930815"/>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png>
</file>

<file path=ppt/media/image4.jp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8D2A0D-6B45-4215-8A49-D14849101A69}" type="datetimeFigureOut">
              <a:rPr lang="en-US" smtClean="0"/>
              <a:t>12/16/2023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E6A182-AF03-4CC8-94DC-C0726DF52A64}" type="slidenum">
              <a:rPr lang="en-US" smtClean="0"/>
              <a:t>‹#›</a:t>
            </a:fld>
            <a:endParaRPr lang="en-US"/>
          </a:p>
        </p:txBody>
      </p:sp>
    </p:spTree>
    <p:extLst>
      <p:ext uri="{BB962C8B-B14F-4D97-AF65-F5344CB8AC3E}">
        <p14:creationId xmlns:p14="http://schemas.microsoft.com/office/powerpoint/2010/main" val="33036401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6E6A182-AF03-4CC8-94DC-C0726DF52A64}" type="slidenum">
              <a:rPr lang="en-US" smtClean="0"/>
              <a:t>1</a:t>
            </a:fld>
            <a:endParaRPr lang="en-US"/>
          </a:p>
        </p:txBody>
      </p:sp>
    </p:spTree>
    <p:extLst>
      <p:ext uri="{BB962C8B-B14F-4D97-AF65-F5344CB8AC3E}">
        <p14:creationId xmlns:p14="http://schemas.microsoft.com/office/powerpoint/2010/main" val="133775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8AE1E626-6EB7-4D9A-AD4A-B54D1684CAD1}" type="datetime1">
              <a:rPr lang="en-US" smtClean="0"/>
              <a:t>12/16/2023</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401CF334-2D5C-4859-84A6-CA7E6E43FAEB}" type="slidenum">
              <a:rPr lang="en-US" smtClean="0"/>
              <a:t>‹#›</a:t>
            </a:fld>
            <a:endParaRPr lang="en-US"/>
          </a:p>
        </p:txBody>
      </p:sp>
      <p:sp>
        <p:nvSpPr>
          <p:cNvPr id="9"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8"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solidFill>
                  <a:schemeClr val="accent2"/>
                </a:soli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2386028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9932EDF-E99E-4C68-AFCB-7A835B309D6D}" type="datetime1">
              <a:rPr lang="en-US" smtClean="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endParaRPr kumimoji="0" lang="en-US" dirty="0"/>
          </a:p>
        </p:txBody>
      </p:sp>
    </p:spTree>
    <p:extLst>
      <p:ext uri="{BB962C8B-B14F-4D97-AF65-F5344CB8AC3E}">
        <p14:creationId xmlns:p14="http://schemas.microsoft.com/office/powerpoint/2010/main" val="2203361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F82D85F-A551-4C69-800A-8CFFA2306A88}" type="datetime1">
              <a:rPr lang="en-US" smtClean="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Tree>
    <p:extLst>
      <p:ext uri="{BB962C8B-B14F-4D97-AF65-F5344CB8AC3E}">
        <p14:creationId xmlns:p14="http://schemas.microsoft.com/office/powerpoint/2010/main" val="643518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BD24A36-10EA-4DE5-9251-C62AA44714D2}" type="datetime1">
              <a:rPr lang="en-US" smtClean="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920158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5E95A85-13CC-45EA-B1A6-5B8E77AB646B}" type="datetime1">
              <a:rPr lang="en-US" smtClean="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66400" y="6416676"/>
            <a:ext cx="1016000" cy="365125"/>
          </a:xfrm>
        </p:spPr>
        <p:txBody>
          <a:bodyPr/>
          <a:lstStyle/>
          <a:p>
            <a:fld id="{401CF334-2D5C-4859-84A6-CA7E6E43FAEB}" type="slidenum">
              <a:rPr lang="en-US" smtClean="0"/>
              <a:t>‹#›</a:t>
            </a:fld>
            <a:endParaRPr lang="en-US"/>
          </a:p>
        </p:txBody>
      </p:sp>
      <p:sp>
        <p:nvSpPr>
          <p:cNvPr id="8"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7"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4226335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4B71815-F531-4787-BA2A-626422C133AD}" type="datetime1">
              <a:rPr lang="en-US" smtClean="0"/>
              <a:t>12/16/2023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2"/>
          </p:nvPr>
        </p:nvSpPr>
        <p:spPr>
          <a:xfrm>
            <a:off x="6197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Content Placeholder 2"/>
          <p:cNvSpPr>
            <a:spLocks noGrp="1"/>
          </p:cNvSpPr>
          <p:nvPr>
            <p:ph sz="half" idx="1"/>
          </p:nvPr>
        </p:nvSpPr>
        <p:spPr>
          <a:xfrm>
            <a:off x="609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3318383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56C4885B-3C5C-43BB-9862-47948E5DF551}" type="datetime1">
              <a:rPr lang="en-US" smtClean="0"/>
              <a:t>12/16/2023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1CF334-2D5C-4859-84A6-CA7E6E43FAEB}" type="slidenum">
              <a:rPr lang="en-US" smtClean="0"/>
              <a:t>‹#›</a:t>
            </a:fld>
            <a:endParaRPr lang="en-US"/>
          </a:p>
        </p:txBody>
      </p:sp>
      <p:sp>
        <p:nvSpPr>
          <p:cNvPr id="6" name="Content Placeholder 5"/>
          <p:cNvSpPr>
            <a:spLocks noGrp="1"/>
          </p:cNvSpPr>
          <p:nvPr>
            <p:ph sz="quarter" idx="4"/>
          </p:nvPr>
        </p:nvSpPr>
        <p:spPr>
          <a:xfrm>
            <a:off x="6193368" y="2362201"/>
            <a:ext cx="5389033"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3"/>
          </p:nvPr>
        </p:nvSpPr>
        <p:spPr>
          <a:xfrm>
            <a:off x="6193368" y="1535113"/>
            <a:ext cx="5389033"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2362201"/>
            <a:ext cx="5386917"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1"/>
          </p:nvPr>
        </p:nvSpPr>
        <p:spPr>
          <a:xfrm>
            <a:off x="609600" y="1535113"/>
            <a:ext cx="5386917"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2" name="Title 1"/>
          <p:cNvSpPr>
            <a:spLocks noGrp="1"/>
          </p:cNvSpPr>
          <p:nvPr>
            <p:ph type="title"/>
          </p:nvPr>
        </p:nvSpPr>
        <p:spPr>
          <a:xfrm>
            <a:off x="609600" y="273050"/>
            <a:ext cx="10972800" cy="1143000"/>
          </a:xfrm>
        </p:spPr>
        <p:txBody>
          <a:bodyPr anchor="ctr"/>
          <a:lstStyle>
            <a:lvl1pPr>
              <a:defRPr/>
            </a:lvl1pPr>
          </a:lstStyle>
          <a:p>
            <a:r>
              <a:rPr kumimoji="0" lang="en-US"/>
              <a:t>Click to edit Master title style</a:t>
            </a:r>
          </a:p>
        </p:txBody>
      </p:sp>
    </p:spTree>
    <p:extLst>
      <p:ext uri="{BB962C8B-B14F-4D97-AF65-F5344CB8AC3E}">
        <p14:creationId xmlns:p14="http://schemas.microsoft.com/office/powerpoint/2010/main" val="2741844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703B6AF-AB61-4D8E-B7B7-705C5ACEBBCC}" type="datetime1">
              <a:rPr lang="en-US" smtClean="0"/>
              <a:t>12/16/2023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1CF334-2D5C-4859-84A6-CA7E6E43FAEB}" type="slidenum">
              <a:rPr lang="en-US" smtClean="0"/>
              <a:t>‹#›</a:t>
            </a:fld>
            <a:endParaRPr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1793208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B3EC9A-B094-4092-8061-75D86CB34931}" type="datetime1">
              <a:rPr lang="en-US" smtClean="0"/>
              <a:t>12/16/2023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4077768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64E1AEED-2323-4359-853E-316DF6600362}" type="datetime1">
              <a:rPr lang="en-US" smtClean="0"/>
              <a:t>12/16/2023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1"/>
          </p:nvPr>
        </p:nvSpPr>
        <p:spPr>
          <a:xfrm>
            <a:off x="4766733" y="273051"/>
            <a:ext cx="6815667"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2"/>
          </p:nvPr>
        </p:nvSpPr>
        <p:spPr>
          <a:xfrm>
            <a:off x="609601" y="1524001"/>
            <a:ext cx="4011084"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2" name="Title 1"/>
          <p:cNvSpPr>
            <a:spLocks noGrp="1"/>
          </p:cNvSpPr>
          <p:nvPr>
            <p:ph type="title"/>
          </p:nvPr>
        </p:nvSpPr>
        <p:spPr>
          <a:xfrm>
            <a:off x="609601" y="273050"/>
            <a:ext cx="4011084" cy="1162050"/>
          </a:xfrm>
        </p:spPr>
        <p:txBody>
          <a:bodyPr vert="horz" anchor="b">
            <a:normAutofit/>
            <a:sp3d prstMaterial="softEdge"/>
          </a:bodyPr>
          <a:lstStyle>
            <a:lvl1pPr algn="l">
              <a:buNone/>
              <a:defRPr sz="2200" b="1">
                <a:ln w="6350">
                  <a:noFill/>
                </a:ln>
                <a:solidFill>
                  <a:schemeClr val="accent2"/>
                </a:solidFill>
                <a:effectLst>
                  <a:outerShdw blurRad="38100" dist="38100" dir="2700000" algn="tl">
                    <a:srgbClr val="000000">
                      <a:alpha val="43137"/>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777504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33AC2DF-F1FD-4724-A563-92BADFC82ECC}" type="datetime1">
              <a:rPr lang="en-US" smtClean="0"/>
              <a:t>12/16/2023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3" name="Picture Placeholder 2"/>
          <p:cNvSpPr>
            <a:spLocks noGrp="1"/>
          </p:cNvSpPr>
          <p:nvPr>
            <p:ph type="pic" idx="1"/>
          </p:nvPr>
        </p:nvSpPr>
        <p:spPr>
          <a:xfrm>
            <a:off x="2438400" y="1831975"/>
            <a:ext cx="7315200" cy="3962400"/>
          </a:xfrm>
          <a:solidFill>
            <a:schemeClr val="bg2">
              <a:lumMod val="20000"/>
              <a:lumOff val="80000"/>
            </a:schemeClr>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marL="0" indent="0" algn="l" rtl="0" eaLnBrk="1" latinLnBrk="0" hangingPunct="1">
              <a:buNone/>
              <a:defRPr sz="3200"/>
            </a:lvl1pPr>
          </a:lstStyle>
          <a:p>
            <a:pPr marL="0" algn="l" rtl="0" eaLnBrk="1" latinLnBrk="0" hangingPunct="1"/>
            <a:r>
              <a:rPr kumimoji="0" lang="en-US">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2438400" y="1166787"/>
            <a:ext cx="73152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2" name="Title 1"/>
          <p:cNvSpPr>
            <a:spLocks noGrp="1"/>
          </p:cNvSpPr>
          <p:nvPr>
            <p:ph type="title"/>
          </p:nvPr>
        </p:nvSpPr>
        <p:spPr>
          <a:xfrm>
            <a:off x="2438400" y="609600"/>
            <a:ext cx="7315200" cy="522288"/>
          </a:xfrm>
        </p:spPr>
        <p:txBody>
          <a:bodyPr lIns="45720" rIns="45720" bIns="0" anchor="b">
            <a:sp3d prstMaterial="softEdge"/>
          </a:bodyPr>
          <a:lstStyle>
            <a:lvl1pPr algn="ctr">
              <a:buNone/>
              <a:defRPr sz="2000" b="1"/>
            </a:lvl1pPr>
          </a:lstStyle>
          <a:p>
            <a:r>
              <a:rPr kumimoji="0" lang="en-US"/>
              <a:t>Click to edit Master title style</a:t>
            </a:r>
            <a:endParaRPr kumimoji="0" lang="en-US" dirty="0"/>
          </a:p>
        </p:txBody>
      </p:sp>
    </p:spTree>
    <p:extLst>
      <p:ext uri="{BB962C8B-B14F-4D97-AF65-F5344CB8AC3E}">
        <p14:creationId xmlns:p14="http://schemas.microsoft.com/office/powerpoint/2010/main" val="314466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Ref idx="1003">
        <a:schemeClr val="bg2"/>
      </p:bgRef>
    </p:bg>
    <p:spTree>
      <p:nvGrpSpPr>
        <p:cNvPr id="1" name=""/>
        <p:cNvGrpSpPr/>
        <p:nvPr/>
      </p:nvGrpSpPr>
      <p:grpSpPr>
        <a:xfrm>
          <a:off x="0" y="0"/>
          <a:ext cx="0" cy="0"/>
          <a:chOff x="0" y="0"/>
          <a:chExt cx="0" cy="0"/>
        </a:xfrm>
      </p:grpSpPr>
      <p:sp>
        <p:nvSpPr>
          <p:cNvPr id="14" name="Date Placeholder 13"/>
          <p:cNvSpPr>
            <a:spLocks noGrp="1"/>
          </p:cNvSpPr>
          <p:nvPr>
            <p:ph type="dt" sz="half" idx="2"/>
          </p:nvPr>
        </p:nvSpPr>
        <p:spPr>
          <a:xfrm>
            <a:off x="609600" y="6416676"/>
            <a:ext cx="28448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8D20E2CF-D74B-4B51-899A-DCEA821C90C7}" type="datetime1">
              <a:rPr lang="en-US" smtClean="0"/>
              <a:t>12/16/2023</a:t>
            </a:fld>
            <a:endParaRPr lang="en-US"/>
          </a:p>
        </p:txBody>
      </p:sp>
      <p:sp>
        <p:nvSpPr>
          <p:cNvPr id="3" name="Footer Placeholder 2"/>
          <p:cNvSpPr>
            <a:spLocks noGrp="1"/>
          </p:cNvSpPr>
          <p:nvPr>
            <p:ph type="ftr" sz="quarter" idx="3"/>
          </p:nvPr>
        </p:nvSpPr>
        <p:spPr>
          <a:xfrm>
            <a:off x="4165600" y="6416676"/>
            <a:ext cx="3860800"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lang="en-US"/>
          </a:p>
        </p:txBody>
      </p:sp>
      <p:sp>
        <p:nvSpPr>
          <p:cNvPr id="23" name="Slide Number Placeholder 22"/>
          <p:cNvSpPr>
            <a:spLocks noGrp="1"/>
          </p:cNvSpPr>
          <p:nvPr>
            <p:ph type="sldNum" sz="quarter" idx="4"/>
          </p:nvPr>
        </p:nvSpPr>
        <p:spPr>
          <a:xfrm>
            <a:off x="10566400" y="6416676"/>
            <a:ext cx="1016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401CF334-2D5C-4859-84A6-CA7E6E43FAEB}" type="slidenum">
              <a:rPr lang="en-US" smtClean="0"/>
              <a:t>‹#›</a:t>
            </a:fld>
            <a:endParaRPr lang="en-US"/>
          </a:p>
        </p:txBody>
      </p:sp>
      <p:grpSp>
        <p:nvGrpSpPr>
          <p:cNvPr id="24" name="Group 18"/>
          <p:cNvGrpSpPr>
            <a:grpSpLocks/>
          </p:cNvGrpSpPr>
          <p:nvPr/>
        </p:nvGrpSpPr>
        <p:grpSpPr bwMode="auto">
          <a:xfrm>
            <a:off x="4263969" y="1960564"/>
            <a:ext cx="3762431" cy="4821237"/>
            <a:chOff x="1365" y="355"/>
            <a:chExt cx="3024" cy="3875"/>
          </a:xfrm>
          <a:solidFill>
            <a:schemeClr val="bg2">
              <a:lumMod val="50000"/>
              <a:alpha val="20000"/>
            </a:schemeClr>
          </a:solidFill>
        </p:grpSpPr>
        <p:sp>
          <p:nvSpPr>
            <p:cNvPr id="2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3" name="Text Placeholder 12"/>
          <p:cNvSpPr>
            <a:spLocks noGrp="1"/>
          </p:cNvSpPr>
          <p:nvPr>
            <p:ph type="body" idx="1"/>
          </p:nvPr>
        </p:nvSpPr>
        <p:spPr>
          <a:xfrm>
            <a:off x="609600" y="1600200"/>
            <a:ext cx="10972800" cy="4709160"/>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itle Placeholder 21"/>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a:t>Click to edit Master title style</a:t>
            </a:r>
          </a:p>
        </p:txBody>
      </p:sp>
    </p:spTree>
    <p:extLst>
      <p:ext uri="{BB962C8B-B14F-4D97-AF65-F5344CB8AC3E}">
        <p14:creationId xmlns:p14="http://schemas.microsoft.com/office/powerpoint/2010/main" val="1165621288"/>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16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8000"/>
            <a:lum/>
          </a:blip>
          <a:srcRect/>
          <a:tile tx="0" ty="0" sx="100000" sy="100000" flip="none" algn="tl"/>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2954" y="3835021"/>
            <a:ext cx="4435524" cy="1965278"/>
          </a:xfrm>
        </p:spPr>
        <p:txBody>
          <a:bodyPr>
            <a:normAutofit/>
          </a:bodyPr>
          <a:lstStyle/>
          <a:p>
            <a:r>
              <a:rPr lang="en-US" sz="3600" b="1" dirty="0">
                <a:solidFill>
                  <a:schemeClr val="accent1"/>
                </a:solidFill>
              </a:rPr>
              <a:t>JOY CHINENYE AKOUWA</a:t>
            </a:r>
          </a:p>
        </p:txBody>
      </p:sp>
      <p:sp>
        <p:nvSpPr>
          <p:cNvPr id="2" name="Title 1"/>
          <p:cNvSpPr>
            <a:spLocks noGrp="1"/>
          </p:cNvSpPr>
          <p:nvPr>
            <p:ph type="ctrTitle"/>
          </p:nvPr>
        </p:nvSpPr>
        <p:spPr>
          <a:xfrm>
            <a:off x="586153" y="330541"/>
            <a:ext cx="11019693" cy="2931939"/>
          </a:xfrm>
        </p:spPr>
        <p:txBody>
          <a:bodyPr>
            <a:noAutofit/>
          </a:bodyPr>
          <a:lstStyle/>
          <a:p>
            <a:r>
              <a:rPr lang="en-US" sz="8800" dirty="0">
                <a:solidFill>
                  <a:schemeClr val="tx2">
                    <a:lumMod val="50000"/>
                  </a:schemeClr>
                </a:solidFill>
              </a:rPr>
              <a:t>Diabetes</a:t>
            </a:r>
            <a:r>
              <a:rPr lang="en-US" sz="8800" dirty="0"/>
              <a:t> </a:t>
            </a:r>
            <a:r>
              <a:rPr lang="en-US" sz="8800" dirty="0">
                <a:solidFill>
                  <a:schemeClr val="tx2">
                    <a:lumMod val="50000"/>
                  </a:schemeClr>
                </a:solidFill>
              </a:rPr>
              <a:t>Predictive</a:t>
            </a:r>
            <a:r>
              <a:rPr lang="en-US" sz="8800" dirty="0"/>
              <a:t> </a:t>
            </a:r>
            <a:r>
              <a:rPr lang="en-US" sz="8800" dirty="0">
                <a:solidFill>
                  <a:schemeClr val="tx2">
                    <a:lumMod val="50000"/>
                  </a:schemeClr>
                </a:solidFill>
              </a:rPr>
              <a:t>analysis</a:t>
            </a:r>
            <a:br>
              <a:rPr lang="en-US" sz="6600" dirty="0"/>
            </a:br>
            <a:r>
              <a:rPr lang="en-US" sz="3600" dirty="0">
                <a:solidFill>
                  <a:schemeClr val="tx2">
                    <a:lumMod val="50000"/>
                  </a:schemeClr>
                </a:solidFill>
              </a:rPr>
              <a:t>(Meriskill INTERNSHIP</a:t>
            </a:r>
            <a:r>
              <a:rPr lang="en-US" sz="3600" dirty="0"/>
              <a:t> </a:t>
            </a:r>
            <a:r>
              <a:rPr lang="en-US" sz="3600" dirty="0">
                <a:solidFill>
                  <a:schemeClr val="tx2">
                    <a:lumMod val="50000"/>
                  </a:schemeClr>
                </a:solidFill>
              </a:rPr>
              <a:t>project</a:t>
            </a:r>
            <a:r>
              <a:rPr lang="en-US" sz="3600" dirty="0"/>
              <a:t> </a:t>
            </a:r>
            <a:r>
              <a:rPr lang="en-US" sz="3600" dirty="0">
                <a:solidFill>
                  <a:schemeClr val="tx2">
                    <a:lumMod val="50000"/>
                  </a:schemeClr>
                </a:solidFill>
              </a:rPr>
              <a:t>2)</a:t>
            </a:r>
            <a:endParaRPr lang="en-US" sz="6600" dirty="0">
              <a:solidFill>
                <a:schemeClr val="tx2">
                  <a:lumMod val="50000"/>
                </a:schemeClr>
              </a:solidFill>
            </a:endParaRPr>
          </a:p>
        </p:txBody>
      </p:sp>
      <p:pic>
        <p:nvPicPr>
          <p:cNvPr id="5" name="Picture 4">
            <a:extLst>
              <a:ext uri="{FF2B5EF4-FFF2-40B4-BE49-F238E27FC236}">
                <a16:creationId xmlns:a16="http://schemas.microsoft.com/office/drawing/2014/main" id="{C98A1414-ABC9-5475-DA51-3FAB55C4CD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75938" y="3969501"/>
            <a:ext cx="2248420" cy="2248420"/>
          </a:xfrm>
          <a:prstGeom prst="rect">
            <a:avLst/>
          </a:prstGeom>
        </p:spPr>
      </p:pic>
    </p:spTree>
    <p:extLst>
      <p:ext uri="{BB962C8B-B14F-4D97-AF65-F5344CB8AC3E}">
        <p14:creationId xmlns:p14="http://schemas.microsoft.com/office/powerpoint/2010/main" val="1297645743"/>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9000" b="-9000"/>
          </a:stretch>
        </a:blipFill>
        <a:effectLst/>
      </p:bgPr>
    </p:bg>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noAutofit/>
          </a:bodyPr>
          <a:lstStyle/>
          <a:p>
            <a:pPr lvl="0"/>
            <a:r>
              <a:rPr lang="en-US" sz="5400" dirty="0">
                <a:solidFill>
                  <a:schemeClr val="tx2">
                    <a:lumMod val="50000"/>
                  </a:schemeClr>
                </a:solidFill>
              </a:rPr>
              <a:t>Introduction</a:t>
            </a:r>
          </a:p>
          <a:p>
            <a:pPr lvl="0"/>
            <a:r>
              <a:rPr lang="en-US" sz="5400" dirty="0">
                <a:solidFill>
                  <a:schemeClr val="tx2">
                    <a:lumMod val="50000"/>
                  </a:schemeClr>
                </a:solidFill>
              </a:rPr>
              <a:t>Dashboard </a:t>
            </a:r>
          </a:p>
          <a:p>
            <a:pPr lvl="2"/>
            <a:r>
              <a:rPr lang="en-US" sz="5400" dirty="0">
                <a:solidFill>
                  <a:schemeClr val="tx2">
                    <a:lumMod val="50000"/>
                  </a:schemeClr>
                </a:solidFill>
              </a:rPr>
              <a:t>Key Insights </a:t>
            </a:r>
          </a:p>
          <a:p>
            <a:pPr lvl="3"/>
            <a:r>
              <a:rPr lang="en-US" sz="5400" dirty="0">
                <a:solidFill>
                  <a:schemeClr val="tx2">
                    <a:lumMod val="50000"/>
                  </a:schemeClr>
                </a:solidFill>
              </a:rPr>
              <a:t>Recommendation </a:t>
            </a:r>
          </a:p>
          <a:p>
            <a:pPr lvl="4"/>
            <a:r>
              <a:rPr lang="en-US" sz="5400" dirty="0">
                <a:solidFill>
                  <a:schemeClr val="tx2">
                    <a:lumMod val="50000"/>
                  </a:schemeClr>
                </a:solidFill>
              </a:rPr>
              <a:t>Conclusion </a:t>
            </a:r>
          </a:p>
        </p:txBody>
      </p:sp>
      <p:sp>
        <p:nvSpPr>
          <p:cNvPr id="13" name="Title 12"/>
          <p:cNvSpPr>
            <a:spLocks noGrp="1"/>
          </p:cNvSpPr>
          <p:nvPr>
            <p:ph type="title"/>
          </p:nvPr>
        </p:nvSpPr>
        <p:spPr/>
        <p:txBody>
          <a:bodyPr>
            <a:normAutofit fontScale="90000"/>
          </a:bodyPr>
          <a:lstStyle/>
          <a:p>
            <a:r>
              <a:rPr lang="en-US" dirty="0"/>
              <a:t> </a:t>
            </a:r>
            <a:r>
              <a:rPr lang="en-US" sz="8000" dirty="0">
                <a:solidFill>
                  <a:schemeClr val="tx2">
                    <a:lumMod val="50000"/>
                  </a:schemeClr>
                </a:solidFill>
              </a:rPr>
              <a:t>Content</a:t>
            </a:r>
          </a:p>
        </p:txBody>
      </p:sp>
    </p:spTree>
    <p:extLst>
      <p:ext uri="{BB962C8B-B14F-4D97-AF65-F5344CB8AC3E}">
        <p14:creationId xmlns:p14="http://schemas.microsoft.com/office/powerpoint/2010/main" val="435519843"/>
      </p:ext>
    </p:extLst>
  </p:cSld>
  <p:clrMapOvr>
    <a:masterClrMapping/>
  </p:clrMapOvr>
  <p:transition spd="slow">
    <p:wheel spokes="1"/>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6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7200" dirty="0">
                <a:solidFill>
                  <a:schemeClr val="tx2">
                    <a:lumMod val="50000"/>
                  </a:schemeClr>
                </a:solidFill>
              </a:rPr>
              <a:t>Introduction</a:t>
            </a:r>
          </a:p>
        </p:txBody>
      </p:sp>
      <p:sp>
        <p:nvSpPr>
          <p:cNvPr id="8" name="TextBox 7">
            <a:extLst>
              <a:ext uri="{FF2B5EF4-FFF2-40B4-BE49-F238E27FC236}">
                <a16:creationId xmlns:a16="http://schemas.microsoft.com/office/drawing/2014/main" id="{8100C1F8-6A77-0F4D-EA8C-C7869381A414}"/>
              </a:ext>
            </a:extLst>
          </p:cNvPr>
          <p:cNvSpPr txBox="1"/>
          <p:nvPr/>
        </p:nvSpPr>
        <p:spPr>
          <a:xfrm>
            <a:off x="182880" y="1417638"/>
            <a:ext cx="11802793" cy="5509200"/>
          </a:xfrm>
          <a:prstGeom prst="rect">
            <a:avLst/>
          </a:prstGeom>
          <a:noFill/>
        </p:spPr>
        <p:txBody>
          <a:bodyPr wrap="square" rtlCol="0">
            <a:spAutoFit/>
          </a:bodyPr>
          <a:lstStyle/>
          <a:p>
            <a:r>
              <a:rPr lang="en-US" sz="3200" dirty="0">
                <a:solidFill>
                  <a:schemeClr val="tx2">
                    <a:lumMod val="50000"/>
                  </a:schemeClr>
                </a:solidFill>
              </a:rPr>
              <a:t>The primary objective of this dataset is to develop a robust and accurate predictive model that can determine the likelihood of diabetes in a specific population- namely, females of at least 21 years old with Pima Indian heritage, Leveraging diagnostic measurements, the goal is to create a predictive tool that assists in early identification of diabetes risk among this demographic group. </a:t>
            </a:r>
          </a:p>
          <a:p>
            <a:r>
              <a:rPr lang="en-US" sz="3200" dirty="0">
                <a:solidFill>
                  <a:schemeClr val="tx2">
                    <a:lumMod val="50000"/>
                  </a:schemeClr>
                </a:solidFill>
              </a:rPr>
              <a:t>By focusing on this specific population subset, we aim to tailor the predictive model to the unique characteristics and health considerations relevant to females of Pima Indian heritage, ultimately contributing to more effective and targeted healthcare interventions for diabetes prevention and management.</a:t>
            </a:r>
          </a:p>
        </p:txBody>
      </p:sp>
    </p:spTree>
    <p:extLst>
      <p:ext uri="{BB962C8B-B14F-4D97-AF65-F5344CB8AC3E}">
        <p14:creationId xmlns:p14="http://schemas.microsoft.com/office/powerpoint/2010/main" val="31911027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2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01858" y="274638"/>
            <a:ext cx="10780542" cy="773682"/>
          </a:xfrm>
        </p:spPr>
        <p:txBody>
          <a:bodyPr>
            <a:noAutofit/>
          </a:bodyPr>
          <a:lstStyle/>
          <a:p>
            <a:r>
              <a:rPr lang="en-US" sz="7200" dirty="0">
                <a:solidFill>
                  <a:schemeClr val="tx2">
                    <a:lumMod val="50000"/>
                  </a:schemeClr>
                </a:solidFill>
              </a:rPr>
              <a:t>Dashboard</a:t>
            </a:r>
          </a:p>
        </p:txBody>
      </p:sp>
      <p:pic>
        <p:nvPicPr>
          <p:cNvPr id="9" name="Picture 8">
            <a:extLst>
              <a:ext uri="{FF2B5EF4-FFF2-40B4-BE49-F238E27FC236}">
                <a16:creationId xmlns:a16="http://schemas.microsoft.com/office/drawing/2014/main" id="{60272F8F-95BC-8453-E371-CF7DA9EB7C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745" y="1048320"/>
            <a:ext cx="11830929" cy="5744833"/>
          </a:xfrm>
          <a:prstGeom prst="rect">
            <a:avLst/>
          </a:prstGeom>
          <a:ln>
            <a:noFill/>
          </a:ln>
        </p:spPr>
      </p:pic>
    </p:spTree>
    <p:extLst>
      <p:ext uri="{BB962C8B-B14F-4D97-AF65-F5344CB8AC3E}">
        <p14:creationId xmlns:p14="http://schemas.microsoft.com/office/powerpoint/2010/main" val="4183894660"/>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7200" dirty="0">
                <a:solidFill>
                  <a:schemeClr val="tx2">
                    <a:lumMod val="50000"/>
                  </a:schemeClr>
                </a:solidFill>
              </a:rPr>
              <a:t>Insights</a:t>
            </a:r>
          </a:p>
        </p:txBody>
      </p:sp>
      <p:sp>
        <p:nvSpPr>
          <p:cNvPr id="11" name="TextBox 10">
            <a:extLst>
              <a:ext uri="{FF2B5EF4-FFF2-40B4-BE49-F238E27FC236}">
                <a16:creationId xmlns:a16="http://schemas.microsoft.com/office/drawing/2014/main" id="{43990FF7-5801-0CB5-3264-46E5AB220DF0}"/>
              </a:ext>
            </a:extLst>
          </p:cNvPr>
          <p:cNvSpPr txBox="1"/>
          <p:nvPr/>
        </p:nvSpPr>
        <p:spPr>
          <a:xfrm>
            <a:off x="422030" y="1417638"/>
            <a:ext cx="11577712" cy="5755422"/>
          </a:xfrm>
          <a:prstGeom prst="rect">
            <a:avLst/>
          </a:prstGeom>
          <a:noFill/>
        </p:spPr>
        <p:txBody>
          <a:bodyPr wrap="square" rtlCol="0">
            <a:spAutoFit/>
          </a:bodyPr>
          <a:lstStyle/>
          <a:p>
            <a:pPr marL="457200" indent="-457200">
              <a:buFont typeface="Wingdings" panose="05000000000000000000" pitchFamily="2" charset="2"/>
              <a:buChar char="v"/>
            </a:pPr>
            <a:r>
              <a:rPr lang="en-US" sz="2800" dirty="0">
                <a:solidFill>
                  <a:schemeClr val="tx2">
                    <a:lumMod val="50000"/>
                  </a:schemeClr>
                </a:solidFill>
              </a:rPr>
              <a:t>Total Patients is 768</a:t>
            </a:r>
          </a:p>
          <a:p>
            <a:pPr marL="457200" indent="-457200">
              <a:buFont typeface="Wingdings" panose="05000000000000000000" pitchFamily="2" charset="2"/>
              <a:buChar char="v"/>
            </a:pPr>
            <a:r>
              <a:rPr lang="en-US" sz="2800" dirty="0">
                <a:solidFill>
                  <a:schemeClr val="tx2">
                    <a:lumMod val="50000"/>
                  </a:schemeClr>
                </a:solidFill>
              </a:rPr>
              <a:t>268 patients which is approximately 34.9% of the patents in the dataset are diagnosed with diabetes</a:t>
            </a:r>
          </a:p>
          <a:p>
            <a:pPr marL="457200" indent="-457200">
              <a:buFont typeface="Wingdings" panose="05000000000000000000" pitchFamily="2" charset="2"/>
              <a:buChar char="v"/>
            </a:pPr>
            <a:r>
              <a:rPr lang="en-US" sz="2800" dirty="0">
                <a:solidFill>
                  <a:schemeClr val="tx2">
                    <a:lumMod val="50000"/>
                  </a:schemeClr>
                </a:solidFill>
              </a:rPr>
              <a:t>The majority of the patients (65.1%) which is 500 in the dataset are non-diabetic</a:t>
            </a:r>
          </a:p>
          <a:p>
            <a:pPr marL="457200" indent="-457200">
              <a:buFont typeface="Wingdings" panose="05000000000000000000" pitchFamily="2" charset="2"/>
              <a:buChar char="v"/>
            </a:pPr>
            <a:r>
              <a:rPr lang="en-US" sz="2800" dirty="0">
                <a:solidFill>
                  <a:schemeClr val="tx2">
                    <a:lumMod val="50000"/>
                  </a:schemeClr>
                </a:solidFill>
              </a:rPr>
              <a:t>The average age of patients in the dataset is 33.24years, providing a demographic reference point for understanding diabetes distribution across age groups.</a:t>
            </a:r>
          </a:p>
          <a:p>
            <a:pPr marL="457200" indent="-457200">
              <a:buFont typeface="Wingdings" panose="05000000000000000000" pitchFamily="2" charset="2"/>
              <a:buChar char="v"/>
            </a:pPr>
            <a:r>
              <a:rPr lang="en-US" sz="2800" dirty="0">
                <a:solidFill>
                  <a:schemeClr val="tx2">
                    <a:lumMod val="50000"/>
                  </a:schemeClr>
                </a:solidFill>
              </a:rPr>
              <a:t>The average skin thickness among patients is 20.54, a metric that may influence diabetes risk </a:t>
            </a:r>
          </a:p>
          <a:p>
            <a:pPr marL="457200" indent="-457200">
              <a:buFont typeface="Wingdings" panose="05000000000000000000" pitchFamily="2" charset="2"/>
              <a:buChar char="v"/>
            </a:pPr>
            <a:r>
              <a:rPr lang="en-US" sz="2800" dirty="0">
                <a:solidFill>
                  <a:schemeClr val="tx2">
                    <a:lumMod val="50000"/>
                  </a:schemeClr>
                </a:solidFill>
              </a:rPr>
              <a:t>Average Glucose level is 120.89, a central diagnostic measurement for diabetes. </a:t>
            </a:r>
          </a:p>
          <a:p>
            <a:endParaRPr lang="en-US" sz="3200" dirty="0">
              <a:solidFill>
                <a:schemeClr val="tx2">
                  <a:lumMod val="50000"/>
                </a:schemeClr>
              </a:solidFill>
            </a:endParaRPr>
          </a:p>
        </p:txBody>
      </p:sp>
    </p:spTree>
    <p:extLst>
      <p:ext uri="{BB962C8B-B14F-4D97-AF65-F5344CB8AC3E}">
        <p14:creationId xmlns:p14="http://schemas.microsoft.com/office/powerpoint/2010/main" val="19498809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9000" b="-9000"/>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DD0F7E-3099-C584-36BF-0FEA7B9A71C6}"/>
              </a:ext>
            </a:extLst>
          </p:cNvPr>
          <p:cNvSpPr>
            <a:spLocks noGrp="1"/>
          </p:cNvSpPr>
          <p:nvPr>
            <p:ph type="title"/>
          </p:nvPr>
        </p:nvSpPr>
        <p:spPr/>
        <p:txBody>
          <a:bodyPr>
            <a:noAutofit/>
          </a:bodyPr>
          <a:lstStyle/>
          <a:p>
            <a:r>
              <a:rPr lang="en-US" sz="7200" dirty="0">
                <a:solidFill>
                  <a:schemeClr val="tx2">
                    <a:lumMod val="50000"/>
                  </a:schemeClr>
                </a:solidFill>
              </a:rPr>
              <a:t>Insights</a:t>
            </a:r>
          </a:p>
        </p:txBody>
      </p:sp>
      <p:sp>
        <p:nvSpPr>
          <p:cNvPr id="7" name="TextBox 6">
            <a:extLst>
              <a:ext uri="{FF2B5EF4-FFF2-40B4-BE49-F238E27FC236}">
                <a16:creationId xmlns:a16="http://schemas.microsoft.com/office/drawing/2014/main" id="{DC3FD03A-3A21-10A5-B2FD-D6F39CD4F13E}"/>
              </a:ext>
            </a:extLst>
          </p:cNvPr>
          <p:cNvSpPr txBox="1"/>
          <p:nvPr/>
        </p:nvSpPr>
        <p:spPr>
          <a:xfrm>
            <a:off x="609600" y="1417638"/>
            <a:ext cx="10972800" cy="2677656"/>
          </a:xfrm>
          <a:prstGeom prst="rect">
            <a:avLst/>
          </a:prstGeom>
          <a:noFill/>
        </p:spPr>
        <p:txBody>
          <a:bodyPr wrap="square" rtlCol="0">
            <a:spAutoFit/>
          </a:bodyPr>
          <a:lstStyle/>
          <a:p>
            <a:pPr marL="457200" indent="-457200">
              <a:buFont typeface="Wingdings" panose="05000000000000000000" pitchFamily="2" charset="2"/>
              <a:buChar char="v"/>
            </a:pPr>
            <a:r>
              <a:rPr lang="en-US" sz="2800" dirty="0">
                <a:solidFill>
                  <a:schemeClr val="tx2">
                    <a:lumMod val="50000"/>
                  </a:schemeClr>
                </a:solidFill>
              </a:rPr>
              <a:t>Patients classified as Obese exhibit the prevalence to diabetes. This highlights the correlation between Body Mass Index (BMI) and diabetes risk, emphasizing the importance of weight management in diabetes prevention.</a:t>
            </a:r>
          </a:p>
          <a:p>
            <a:pPr marL="457200" indent="-457200">
              <a:buFont typeface="Wingdings" panose="05000000000000000000" pitchFamily="2" charset="2"/>
              <a:buChar char="v"/>
            </a:pPr>
            <a:r>
              <a:rPr lang="en-US" sz="2800" dirty="0">
                <a:solidFill>
                  <a:schemeClr val="tx2">
                    <a:lumMod val="50000"/>
                  </a:schemeClr>
                </a:solidFill>
              </a:rPr>
              <a:t>The age group 21-30 has the highest number of non-diabetic patients.</a:t>
            </a:r>
          </a:p>
          <a:p>
            <a:endParaRPr lang="en-US" sz="2800" dirty="0">
              <a:solidFill>
                <a:schemeClr val="tx2">
                  <a:lumMod val="50000"/>
                </a:schemeClr>
              </a:solidFill>
            </a:endParaRPr>
          </a:p>
        </p:txBody>
      </p:sp>
    </p:spTree>
    <p:extLst>
      <p:ext uri="{BB962C8B-B14F-4D97-AF65-F5344CB8AC3E}">
        <p14:creationId xmlns:p14="http://schemas.microsoft.com/office/powerpoint/2010/main" val="1345048956"/>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86B85-FAC7-DAD0-0D8A-DDD22EE67E8A}"/>
              </a:ext>
            </a:extLst>
          </p:cNvPr>
          <p:cNvSpPr>
            <a:spLocks noGrp="1"/>
          </p:cNvSpPr>
          <p:nvPr>
            <p:ph type="title"/>
          </p:nvPr>
        </p:nvSpPr>
        <p:spPr/>
        <p:txBody>
          <a:bodyPr>
            <a:noAutofit/>
          </a:bodyPr>
          <a:lstStyle/>
          <a:p>
            <a:r>
              <a:rPr lang="en-US" sz="7200" dirty="0">
                <a:solidFill>
                  <a:schemeClr val="tx2">
                    <a:lumMod val="50000"/>
                  </a:schemeClr>
                </a:solidFill>
              </a:rPr>
              <a:t>Recommendations</a:t>
            </a:r>
          </a:p>
        </p:txBody>
      </p:sp>
      <p:sp>
        <p:nvSpPr>
          <p:cNvPr id="3" name="TextBox 2">
            <a:extLst>
              <a:ext uri="{FF2B5EF4-FFF2-40B4-BE49-F238E27FC236}">
                <a16:creationId xmlns:a16="http://schemas.microsoft.com/office/drawing/2014/main" id="{AAC1D2CA-195A-39D1-FE03-92AF040102CE}"/>
              </a:ext>
            </a:extLst>
          </p:cNvPr>
          <p:cNvSpPr txBox="1"/>
          <p:nvPr/>
        </p:nvSpPr>
        <p:spPr>
          <a:xfrm>
            <a:off x="609600" y="1417638"/>
            <a:ext cx="10972799" cy="5262979"/>
          </a:xfrm>
          <a:prstGeom prst="rect">
            <a:avLst/>
          </a:prstGeom>
          <a:noFill/>
        </p:spPr>
        <p:txBody>
          <a:bodyPr wrap="square" rtlCol="0">
            <a:spAutoFit/>
          </a:bodyPr>
          <a:lstStyle/>
          <a:p>
            <a:pPr marL="457200" indent="-457200">
              <a:buFont typeface="Wingdings" panose="05000000000000000000" pitchFamily="2" charset="2"/>
              <a:buChar char="v"/>
            </a:pPr>
            <a:r>
              <a:rPr lang="en-US" sz="2800" dirty="0">
                <a:solidFill>
                  <a:schemeClr val="tx2">
                    <a:lumMod val="50000"/>
                  </a:schemeClr>
                </a:solidFill>
              </a:rPr>
              <a:t>Given that patients classified as Obese have the highest prevalence of diabetes, implementing targeted obesity intervention programs becomes imperative. These may include nutritional counselling, fitness programs, and lifestyle modifications to reduce the risk of diabetes.</a:t>
            </a:r>
          </a:p>
          <a:p>
            <a:pPr marL="457200" indent="-457200">
              <a:buFont typeface="Wingdings" panose="05000000000000000000" pitchFamily="2" charset="2"/>
              <a:buChar char="v"/>
            </a:pPr>
            <a:r>
              <a:rPr lang="en-US" sz="2800" dirty="0">
                <a:solidFill>
                  <a:schemeClr val="tx2">
                    <a:lumMod val="50000"/>
                  </a:schemeClr>
                </a:solidFill>
              </a:rPr>
              <a:t>Launch public health education campaigns to raise awareness about diabetes risk factors.</a:t>
            </a:r>
          </a:p>
          <a:p>
            <a:pPr marL="457200" indent="-457200">
              <a:buFont typeface="Wingdings" panose="05000000000000000000" pitchFamily="2" charset="2"/>
              <a:buChar char="v"/>
            </a:pPr>
            <a:r>
              <a:rPr lang="en-US" sz="2800" dirty="0">
                <a:solidFill>
                  <a:schemeClr val="tx2">
                    <a:lumMod val="50000"/>
                  </a:schemeClr>
                </a:solidFill>
              </a:rPr>
              <a:t>Tailor diabetes prevention plans based on individual characteristics, considering factors such as average age, skin thickness, and glucose levels. </a:t>
            </a:r>
          </a:p>
          <a:p>
            <a:pPr marL="457200" indent="-457200">
              <a:buFont typeface="Wingdings" panose="05000000000000000000" pitchFamily="2" charset="2"/>
              <a:buChar char="v"/>
            </a:pPr>
            <a:r>
              <a:rPr lang="en-US" sz="2800" dirty="0">
                <a:solidFill>
                  <a:schemeClr val="tx2">
                    <a:lumMod val="50000"/>
                  </a:schemeClr>
                </a:solidFill>
              </a:rPr>
              <a:t>Recognizing the unexpected high number of non-diabetic patients in the age group 21-30, implementing early diabetes screening initiatives should be considered for this demographic. </a:t>
            </a:r>
          </a:p>
        </p:txBody>
      </p:sp>
    </p:spTree>
    <p:extLst>
      <p:ext uri="{BB962C8B-B14F-4D97-AF65-F5344CB8AC3E}">
        <p14:creationId xmlns:p14="http://schemas.microsoft.com/office/powerpoint/2010/main" val="3570382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3CCCA-C46F-F218-28D5-22C2D9A91154}"/>
              </a:ext>
            </a:extLst>
          </p:cNvPr>
          <p:cNvSpPr>
            <a:spLocks noGrp="1"/>
          </p:cNvSpPr>
          <p:nvPr>
            <p:ph type="title"/>
          </p:nvPr>
        </p:nvSpPr>
        <p:spPr/>
        <p:txBody>
          <a:bodyPr>
            <a:noAutofit/>
          </a:bodyPr>
          <a:lstStyle/>
          <a:p>
            <a:r>
              <a:rPr lang="en-US" sz="7200" dirty="0">
                <a:solidFill>
                  <a:schemeClr val="tx2">
                    <a:lumMod val="50000"/>
                  </a:schemeClr>
                </a:solidFill>
              </a:rPr>
              <a:t>Conclusion</a:t>
            </a:r>
          </a:p>
        </p:txBody>
      </p:sp>
      <p:sp>
        <p:nvSpPr>
          <p:cNvPr id="3" name="TextBox 2">
            <a:extLst>
              <a:ext uri="{FF2B5EF4-FFF2-40B4-BE49-F238E27FC236}">
                <a16:creationId xmlns:a16="http://schemas.microsoft.com/office/drawing/2014/main" id="{7DE41012-2538-E3C3-35C8-E752F2FDF5D2}"/>
              </a:ext>
            </a:extLst>
          </p:cNvPr>
          <p:cNvSpPr txBox="1"/>
          <p:nvPr/>
        </p:nvSpPr>
        <p:spPr>
          <a:xfrm>
            <a:off x="609600" y="1417638"/>
            <a:ext cx="11108787" cy="4401205"/>
          </a:xfrm>
          <a:prstGeom prst="rect">
            <a:avLst/>
          </a:prstGeom>
          <a:noFill/>
        </p:spPr>
        <p:txBody>
          <a:bodyPr wrap="square" rtlCol="0">
            <a:spAutoFit/>
          </a:bodyPr>
          <a:lstStyle/>
          <a:p>
            <a:r>
              <a:rPr lang="en-US" sz="2800" dirty="0">
                <a:solidFill>
                  <a:schemeClr val="tx2">
                    <a:lumMod val="50000"/>
                  </a:schemeClr>
                </a:solidFill>
              </a:rPr>
              <a:t>The analysis of the diabetes dataset reveals crucial insights into the prevalence of diabetes among a specific population. With 34.9% of patients diagnosed with diabetes, there is a clear need for targeted intervention measures.</a:t>
            </a:r>
          </a:p>
          <a:p>
            <a:r>
              <a:rPr lang="en-US" sz="2800" dirty="0">
                <a:solidFill>
                  <a:schemeClr val="tx2">
                    <a:lumMod val="50000"/>
                  </a:schemeClr>
                </a:solidFill>
              </a:rPr>
              <a:t>By implementing the recommended strategies, healthcare providers can enhance early detection, personalize interventions, and contribute to a comprehensive public health strategy for diabetes prevention. </a:t>
            </a:r>
          </a:p>
          <a:p>
            <a:r>
              <a:rPr lang="en-US" sz="2800" dirty="0">
                <a:solidFill>
                  <a:schemeClr val="tx2">
                    <a:lumMod val="50000"/>
                  </a:schemeClr>
                </a:solidFill>
              </a:rPr>
              <a:t>This approach aligns with the goal of improving patients outcomes, promoting healthier lifestyles, and ultimately reducing the overall burden of diabetes within the analyzed patient population.</a:t>
            </a:r>
          </a:p>
        </p:txBody>
      </p:sp>
    </p:spTree>
    <p:extLst>
      <p:ext uri="{BB962C8B-B14F-4D97-AF65-F5344CB8AC3E}">
        <p14:creationId xmlns:p14="http://schemas.microsoft.com/office/powerpoint/2010/main" val="4283077881"/>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tile tx="0" ty="0" sx="100000" sy="100000" flip="none" algn="tl"/>
        </a:blipFill>
        <a:effectLst/>
      </p:bgPr>
    </p:bg>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7B889AF5-F319-FD10-959E-DB5E5805C9BA}"/>
              </a:ext>
            </a:extLst>
          </p:cNvPr>
          <p:cNvSpPr/>
          <p:nvPr/>
        </p:nvSpPr>
        <p:spPr>
          <a:xfrm>
            <a:off x="1439594" y="1354015"/>
            <a:ext cx="9312812" cy="4877973"/>
          </a:xfrm>
          <a:prstGeom prst="roundRect">
            <a:avLst/>
          </a:prstGeom>
          <a:blipFill>
            <a:blip r:embed="rId3">
              <a:alphaModFix amt="30000"/>
            </a:blip>
            <a:tile tx="0" ty="0" sx="100000" sy="100000" flip="none" algn="tl"/>
          </a:blipFill>
          <a:ln>
            <a:solidFill>
              <a:schemeClr val="tx2"/>
            </a:solidFill>
          </a:ln>
          <a:effectLst>
            <a:glow rad="63500">
              <a:schemeClr val="accent1">
                <a:satMod val="175000"/>
                <a:alpha val="40000"/>
              </a:schemeClr>
            </a:glow>
            <a:outerShdw blurRad="50800" dist="38100" dir="16200000" rotWithShape="0">
              <a:prstClr val="black">
                <a:alpha val="40000"/>
              </a:prstClr>
            </a:outerShdw>
            <a:reflection blurRad="6350" stA="50000" endA="275" endPos="40000" dist="101600" dir="5400000" sy="-100000" algn="bl" rotWithShape="0"/>
            <a:softEdge rad="12700"/>
          </a:effectLst>
          <a:scene3d>
            <a:camera prst="isometricOffAxis1Right"/>
            <a:lightRig rig="threePt" dir="t"/>
          </a:scene3d>
          <a:sp3d>
            <a:bevelT w="114300" prst="artDeco"/>
          </a:sp3d>
        </p:spPr>
        <p:style>
          <a:lnRef idx="2">
            <a:schemeClr val="accent6"/>
          </a:lnRef>
          <a:fillRef idx="1">
            <a:schemeClr val="lt1"/>
          </a:fillRef>
          <a:effectRef idx="0">
            <a:schemeClr val="accent6"/>
          </a:effectRef>
          <a:fontRef idx="minor">
            <a:schemeClr val="dk1"/>
          </a:fontRef>
        </p:style>
        <p:txBody>
          <a:bodyPr rtlCol="0" anchor="ctr"/>
          <a:lstStyle/>
          <a:p>
            <a:pPr algn="ctr"/>
            <a:r>
              <a:rPr lang="en-US" sz="13800" dirty="0">
                <a:solidFill>
                  <a:schemeClr val="tx2">
                    <a:lumMod val="50000"/>
                  </a:schemeClr>
                </a:solidFill>
                <a:latin typeface="+mj-lt"/>
              </a:rPr>
              <a:t>Thank </a:t>
            </a:r>
          </a:p>
          <a:p>
            <a:pPr algn="ctr"/>
            <a:r>
              <a:rPr lang="en-US" sz="13800" dirty="0">
                <a:solidFill>
                  <a:schemeClr val="tx2">
                    <a:lumMod val="50000"/>
                  </a:schemeClr>
                </a:solidFill>
                <a:latin typeface="+mj-lt"/>
              </a:rPr>
              <a:t>You</a:t>
            </a:r>
            <a:endParaRPr lang="en-US" sz="9600" dirty="0">
              <a:solidFill>
                <a:schemeClr val="tx2">
                  <a:lumMod val="50000"/>
                </a:schemeClr>
              </a:solidFill>
              <a:latin typeface="+mj-lt"/>
            </a:endParaRPr>
          </a:p>
        </p:txBody>
      </p:sp>
    </p:spTree>
    <p:extLst>
      <p:ext uri="{BB962C8B-B14F-4D97-AF65-F5344CB8AC3E}">
        <p14:creationId xmlns:p14="http://schemas.microsoft.com/office/powerpoint/2010/main" val="1451089352"/>
      </p:ext>
    </p:ext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grpId="0" nodeType="clickEffect">
                                  <p:stCondLst>
                                    <p:cond delay="0"/>
                                  </p:stCondLst>
                                  <p:childTnLst>
                                    <p:animClr clrSpc="hsl" dir="cw">
                                      <p:cBhvr override="childStyle">
                                        <p:cTn id="6" dur="500" fill="hold"/>
                                        <p:tgtEl>
                                          <p:spTgt spid="4"/>
                                        </p:tgtEl>
                                        <p:attrNameLst>
                                          <p:attrName>style.color</p:attrName>
                                        </p:attrNameLst>
                                      </p:cBhvr>
                                      <p:by>
                                        <p:hsl h="7200000" s="0" l="0"/>
                                      </p:by>
                                    </p:animClr>
                                    <p:animClr clrSpc="hsl" dir="cw">
                                      <p:cBhvr>
                                        <p:cTn id="7" dur="500" fill="hold"/>
                                        <p:tgtEl>
                                          <p:spTgt spid="4"/>
                                        </p:tgtEl>
                                        <p:attrNameLst>
                                          <p:attrName>fillcolor</p:attrName>
                                        </p:attrNameLst>
                                      </p:cBhvr>
                                      <p:by>
                                        <p:hsl h="7200000" s="0" l="0"/>
                                      </p:by>
                                    </p:animClr>
                                    <p:animClr clrSpc="hsl" dir="cw">
                                      <p:cBhvr>
                                        <p:cTn id="8" dur="500" fill="hold"/>
                                        <p:tgtEl>
                                          <p:spTgt spid="4"/>
                                        </p:tgtEl>
                                        <p:attrNameLst>
                                          <p:attrName>stroke.color</p:attrName>
                                        </p:attrNameLst>
                                      </p:cBhvr>
                                      <p:by>
                                        <p:hsl h="7200000" s="0" l="0"/>
                                      </p:by>
                                    </p:animClr>
                                    <p:set>
                                      <p:cBhvr>
                                        <p:cTn id="9" dur="500" fill="hold"/>
                                        <p:tgtEl>
                                          <p:spTgt spid="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dical design template">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extLst>
    <a:ext uri="{05A4C25C-085E-4340-85A3-A5531E510DB2}">
      <thm15:themeFamily xmlns:thm15="http://schemas.microsoft.com/office/thememl/2012/main" name="Medical design template" id="{BE883315-6697-4975-AEB2-5905098383C4}" vid="{D3CC9EF4-996F-4232-B765-B82F773B7949}"/>
    </a:ext>
  </a:extLst>
</a:theme>
</file>

<file path=ppt/theme/theme2.xml><?xml version="1.0" encoding="utf-8"?>
<a:theme xmlns:a="http://schemas.openxmlformats.org/drawingml/2006/main" name="Office Theme">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APDescription xmlns="4873beb7-5857-4685-be1f-d57550cc96cc" xsi:nil="true"/>
    <AssetExpire xmlns="4873beb7-5857-4685-be1f-d57550cc96cc">2029-01-01T08:00:00+00:00</AssetExpire>
    <CampaignTagsTaxHTField0 xmlns="4873beb7-5857-4685-be1f-d57550cc96cc">
      <Terms xmlns="http://schemas.microsoft.com/office/infopath/2007/PartnerControls"/>
    </CampaignTagsTaxHTField0>
    <IntlLangReviewDate xmlns="4873beb7-5857-4685-be1f-d57550cc96cc" xsi:nil="true"/>
    <TPFriendlyName xmlns="4873beb7-5857-4685-be1f-d57550cc96cc" xsi:nil="true"/>
    <IntlLangReview xmlns="4873beb7-5857-4685-be1f-d57550cc96cc">false</IntlLangReview>
    <LocLastLocAttemptVersionLookup xmlns="4873beb7-5857-4685-be1f-d57550cc96cc">856783</LocLastLocAttemptVersionLookup>
    <PolicheckWords xmlns="4873beb7-5857-4685-be1f-d57550cc96cc" xsi:nil="true"/>
    <SubmitterId xmlns="4873beb7-5857-4685-be1f-d57550cc96cc" xsi:nil="true"/>
    <AcquiredFrom xmlns="4873beb7-5857-4685-be1f-d57550cc96cc">Internal MS</AcquiredFrom>
    <EditorialStatus xmlns="4873beb7-5857-4685-be1f-d57550cc96cc">Complete</EditorialStatus>
    <Markets xmlns="4873beb7-5857-4685-be1f-d57550cc96cc"/>
    <OriginAsset xmlns="4873beb7-5857-4685-be1f-d57550cc96cc" xsi:nil="true"/>
    <AssetStart xmlns="4873beb7-5857-4685-be1f-d57550cc96cc">2012-09-20T10:48:20+00:00</AssetStart>
    <FriendlyTitle xmlns="4873beb7-5857-4685-be1f-d57550cc96cc" xsi:nil="true"/>
    <MarketSpecific xmlns="4873beb7-5857-4685-be1f-d57550cc96cc">false</MarketSpecific>
    <TPNamespace xmlns="4873beb7-5857-4685-be1f-d57550cc96cc" xsi:nil="true"/>
    <PublishStatusLookup xmlns="4873beb7-5857-4685-be1f-d57550cc96cc">
      <Value>1622871</Value>
    </PublishStatusLookup>
    <APAuthor xmlns="4873beb7-5857-4685-be1f-d57550cc96cc">
      <UserInfo>
        <DisplayName>REDMOND\v-luannv</DisplayName>
        <AccountId>92</AccountId>
        <AccountType/>
      </UserInfo>
    </APAuthor>
    <TPCommandLine xmlns="4873beb7-5857-4685-be1f-d57550cc96cc" xsi:nil="true"/>
    <IntlLangReviewer xmlns="4873beb7-5857-4685-be1f-d57550cc96cc" xsi:nil="true"/>
    <OpenTemplate xmlns="4873beb7-5857-4685-be1f-d57550cc96cc">true</OpenTemplate>
    <CSXSubmissionDate xmlns="4873beb7-5857-4685-be1f-d57550cc96cc" xsi:nil="true"/>
    <TaxCatchAll xmlns="4873beb7-5857-4685-be1f-d57550cc96cc"/>
    <Manager xmlns="4873beb7-5857-4685-be1f-d57550cc96cc" xsi:nil="true"/>
    <NumericId xmlns="4873beb7-5857-4685-be1f-d57550cc96cc" xsi:nil="true"/>
    <ParentAssetId xmlns="4873beb7-5857-4685-be1f-d57550cc96cc" xsi:nil="true"/>
    <OriginalSourceMarket xmlns="4873beb7-5857-4685-be1f-d57550cc96cc" xsi:nil="true"/>
    <ApprovalStatus xmlns="4873beb7-5857-4685-be1f-d57550cc96cc">InProgress</ApprovalStatus>
    <TPComponent xmlns="4873beb7-5857-4685-be1f-d57550cc96cc" xsi:nil="true"/>
    <EditorialTags xmlns="4873beb7-5857-4685-be1f-d57550cc96cc" xsi:nil="true"/>
    <TPExecutable xmlns="4873beb7-5857-4685-be1f-d57550cc96cc" xsi:nil="true"/>
    <TPLaunchHelpLink xmlns="4873beb7-5857-4685-be1f-d57550cc96cc" xsi:nil="true"/>
    <LocComments xmlns="4873beb7-5857-4685-be1f-d57550cc96cc" xsi:nil="true"/>
    <LocRecommendedHandoff xmlns="4873beb7-5857-4685-be1f-d57550cc96cc" xsi:nil="true"/>
    <SourceTitle xmlns="4873beb7-5857-4685-be1f-d57550cc96cc" xsi:nil="true"/>
    <CSXUpdate xmlns="4873beb7-5857-4685-be1f-d57550cc96cc">false</CSXUpdate>
    <IntlLocPriority xmlns="4873beb7-5857-4685-be1f-d57550cc96cc" xsi:nil="true"/>
    <UAProjectedTotalWords xmlns="4873beb7-5857-4685-be1f-d57550cc96cc" xsi:nil="true"/>
    <AssetType xmlns="4873beb7-5857-4685-be1f-d57550cc96cc" xsi:nil="true"/>
    <MachineTranslated xmlns="4873beb7-5857-4685-be1f-d57550cc96cc">false</MachineTranslated>
    <OutputCachingOn xmlns="4873beb7-5857-4685-be1f-d57550cc96cc">false</OutputCachingOn>
    <TemplateStatus xmlns="4873beb7-5857-4685-be1f-d57550cc96cc">Complete</TemplateStatus>
    <IsSearchable xmlns="4873beb7-5857-4685-be1f-d57550cc96cc">false</IsSearchable>
    <ContentItem xmlns="4873beb7-5857-4685-be1f-d57550cc96cc" xsi:nil="true"/>
    <HandoffToMSDN xmlns="4873beb7-5857-4685-be1f-d57550cc96cc" xsi:nil="true"/>
    <ShowIn xmlns="4873beb7-5857-4685-be1f-d57550cc96cc">Show everywhere</ShowIn>
    <ThumbnailAssetId xmlns="4873beb7-5857-4685-be1f-d57550cc96cc" xsi:nil="true"/>
    <UALocComments xmlns="4873beb7-5857-4685-be1f-d57550cc96cc" xsi:nil="true"/>
    <UALocRecommendation xmlns="4873beb7-5857-4685-be1f-d57550cc96cc">Localize</UALocRecommendation>
    <LastModifiedDateTime xmlns="4873beb7-5857-4685-be1f-d57550cc96cc" xsi:nil="true"/>
    <LegacyData xmlns="4873beb7-5857-4685-be1f-d57550cc96cc" xsi:nil="true"/>
    <LocManualTestRequired xmlns="4873beb7-5857-4685-be1f-d57550cc96cc">false</LocManualTestRequired>
    <LocMarketGroupTiers2 xmlns="4873beb7-5857-4685-be1f-d57550cc96cc" xsi:nil="true"/>
    <ClipArtFilename xmlns="4873beb7-5857-4685-be1f-d57550cc96cc" xsi:nil="true"/>
    <TPApplication xmlns="4873beb7-5857-4685-be1f-d57550cc96cc" xsi:nil="true"/>
    <CSXHash xmlns="4873beb7-5857-4685-be1f-d57550cc96cc" xsi:nil="true"/>
    <DirectSourceMarket xmlns="4873beb7-5857-4685-be1f-d57550cc96cc" xsi:nil="true"/>
    <PrimaryImageGen xmlns="4873beb7-5857-4685-be1f-d57550cc96cc">true</PrimaryImageGen>
    <PlannedPubDate xmlns="4873beb7-5857-4685-be1f-d57550cc96cc" xsi:nil="true"/>
    <CSXSubmissionMarket xmlns="4873beb7-5857-4685-be1f-d57550cc96cc" xsi:nil="true"/>
    <Downloads xmlns="4873beb7-5857-4685-be1f-d57550cc96cc">0</Downloads>
    <ArtSampleDocs xmlns="4873beb7-5857-4685-be1f-d57550cc96cc" xsi:nil="true"/>
    <TrustLevel xmlns="4873beb7-5857-4685-be1f-d57550cc96cc">1 Microsoft Managed Content</TrustLevel>
    <BlockPublish xmlns="4873beb7-5857-4685-be1f-d57550cc96cc">false</BlockPublish>
    <TPLaunchHelpLinkType xmlns="4873beb7-5857-4685-be1f-d57550cc96cc">Template</TPLaunchHelpLinkType>
    <LocalizationTagsTaxHTField0 xmlns="4873beb7-5857-4685-be1f-d57550cc96cc">
      <Terms xmlns="http://schemas.microsoft.com/office/infopath/2007/PartnerControls"/>
    </LocalizationTagsTaxHTField0>
    <BusinessGroup xmlns="4873beb7-5857-4685-be1f-d57550cc96cc" xsi:nil="true"/>
    <Providers xmlns="4873beb7-5857-4685-be1f-d57550cc96cc" xsi:nil="true"/>
    <TemplateTemplateType xmlns="4873beb7-5857-4685-be1f-d57550cc96cc">PowerPoint Presentation Template</TemplateTemplateType>
    <TimesCloned xmlns="4873beb7-5857-4685-be1f-d57550cc96cc" xsi:nil="true"/>
    <TPAppVersion xmlns="4873beb7-5857-4685-be1f-d57550cc96cc" xsi:nil="true"/>
    <VoteCount xmlns="4873beb7-5857-4685-be1f-d57550cc96cc" xsi:nil="true"/>
    <AverageRating xmlns="4873beb7-5857-4685-be1f-d57550cc96cc" xsi:nil="true"/>
    <FeatureTagsTaxHTField0 xmlns="4873beb7-5857-4685-be1f-d57550cc96cc">
      <Terms xmlns="http://schemas.microsoft.com/office/infopath/2007/PartnerControls"/>
    </FeatureTagsTaxHTField0>
    <Provider xmlns="4873beb7-5857-4685-be1f-d57550cc96cc" xsi:nil="true"/>
    <UACurrentWords xmlns="4873beb7-5857-4685-be1f-d57550cc96cc" xsi:nil="true"/>
    <AssetId xmlns="4873beb7-5857-4685-be1f-d57550cc96cc">TP103460417</AssetId>
    <TPClientViewer xmlns="4873beb7-5857-4685-be1f-d57550cc96cc" xsi:nil="true"/>
    <DSATActionTaken xmlns="4873beb7-5857-4685-be1f-d57550cc96cc" xsi:nil="true"/>
    <APEditor xmlns="4873beb7-5857-4685-be1f-d57550cc96cc">
      <UserInfo>
        <DisplayName/>
        <AccountId xsi:nil="true"/>
        <AccountType/>
      </UserInfo>
    </APEditor>
    <TPInstallLocation xmlns="4873beb7-5857-4685-be1f-d57550cc96cc" xsi:nil="true"/>
    <OOCacheId xmlns="4873beb7-5857-4685-be1f-d57550cc96cc" xsi:nil="true"/>
    <IsDeleted xmlns="4873beb7-5857-4685-be1f-d57550cc96cc">false</IsDeleted>
    <PublishTargets xmlns="4873beb7-5857-4685-be1f-d57550cc96cc">OfficeOnlineVNext</PublishTargets>
    <ApprovalLog xmlns="4873beb7-5857-4685-be1f-d57550cc96cc" xsi:nil="true"/>
    <BugNumber xmlns="4873beb7-5857-4685-be1f-d57550cc96cc" xsi:nil="true"/>
    <CrawlForDependencies xmlns="4873beb7-5857-4685-be1f-d57550cc96cc">false</CrawlForDependencies>
    <InternalTagsTaxHTField0 xmlns="4873beb7-5857-4685-be1f-d57550cc96cc">
      <Terms xmlns="http://schemas.microsoft.com/office/infopath/2007/PartnerControls"/>
    </InternalTagsTaxHTField0>
    <LastHandOff xmlns="4873beb7-5857-4685-be1f-d57550cc96cc" xsi:nil="true"/>
    <Milestone xmlns="4873beb7-5857-4685-be1f-d57550cc96cc" xsi:nil="true"/>
    <OriginalRelease xmlns="4873beb7-5857-4685-be1f-d57550cc96cc">15</OriginalRelease>
    <RecommendationsModifier xmlns="4873beb7-5857-4685-be1f-d57550cc96cc" xsi:nil="true"/>
    <ScenarioTagsTaxHTField0 xmlns="4873beb7-5857-4685-be1f-d57550cc96cc">
      <Terms xmlns="http://schemas.microsoft.com/office/infopath/2007/PartnerControls"/>
    </ScenarioTagsTaxHTField0>
    <UANotes xmlns="4873beb7-5857-4685-be1f-d57550cc96cc" xsi:nil="true"/>
  </documentManagement>
</p:properties>
</file>

<file path=customXml/itemProps1.xml><?xml version="1.0" encoding="utf-8"?>
<ds:datastoreItem xmlns:ds="http://schemas.openxmlformats.org/officeDocument/2006/customXml" ds:itemID="{79EEAAAD-F811-4325-83A2-D14EDE05FBF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00AC149-8447-4BE5-88C7-DBE24EA73E83}">
  <ds:schemaRefs>
    <ds:schemaRef ds:uri="http://schemas.microsoft.com/sharepoint/v3/contenttype/forms"/>
  </ds:schemaRefs>
</ds:datastoreItem>
</file>

<file path=customXml/itemProps3.xml><?xml version="1.0" encoding="utf-8"?>
<ds:datastoreItem xmlns:ds="http://schemas.openxmlformats.org/officeDocument/2006/customXml" ds:itemID="{D0D1C9B0-FE26-433B-8E1A-54CCDFA4EB1D}">
  <ds:schemaRefs>
    <ds:schemaRef ds:uri="http://schemas.microsoft.com/office/2006/metadata/properties"/>
    <ds:schemaRef ds:uri="http://schemas.microsoft.com/office/infopath/2007/PartnerControls"/>
    <ds:schemaRef ds:uri="4873beb7-5857-4685-be1f-d57550cc96cc"/>
  </ds:schemaRefs>
</ds:datastoreItem>
</file>

<file path=docProps/app.xml><?xml version="1.0" encoding="utf-8"?>
<Properties xmlns="http://schemas.openxmlformats.org/officeDocument/2006/extended-properties" xmlns:vt="http://schemas.openxmlformats.org/officeDocument/2006/docPropsVTypes">
  <Template>Medical presentation design slides</Template>
  <TotalTime>224</TotalTime>
  <Words>474</Words>
  <Application>Microsoft Office PowerPoint</Application>
  <PresentationFormat>Widescreen</PresentationFormat>
  <Paragraphs>34</Paragraphs>
  <Slides>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Wingdings</vt:lpstr>
      <vt:lpstr>Wingdings 2</vt:lpstr>
      <vt:lpstr>Wingdings 3</vt:lpstr>
      <vt:lpstr>Medical design template</vt:lpstr>
      <vt:lpstr>Diabetes Predictive analysis (Meriskill INTERNSHIP project 2)</vt:lpstr>
      <vt:lpstr> Content</vt:lpstr>
      <vt:lpstr>Introduction</vt:lpstr>
      <vt:lpstr>Dashboard</vt:lpstr>
      <vt:lpstr>Insights</vt:lpstr>
      <vt:lpstr>Insights</vt:lpstr>
      <vt:lpstr>Recommendations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Diabetes Predictive analysis (Me</dc:title>
  <dc:creator>Oluchi Anyagwa</dc:creator>
  <cp:lastModifiedBy>Oluchi Anyagwa</cp:lastModifiedBy>
  <cp:revision>18</cp:revision>
  <dcterms:created xsi:type="dcterms:W3CDTF">2023-12-16T15:08:49Z</dcterms:created>
  <dcterms:modified xsi:type="dcterms:W3CDTF">2023-12-16T19:40:09Z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0x0101006EDDDB5EE6D98C44930B742096920B300400F5B6D36B3EF94B4E9A635CDF2A18F5B8</vt:lpwstr>
  </property>
  <property fmtid="{D5CDD505-2E9C-101B-9397-08002B2CF9AE}" pid="3" name="Order">
    <vt:r8>74064500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

<file path=docProps/thumbnail.jpeg>
</file>